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CD9B-44BB-49CA-9E62-EF9611ABD46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6E75C4F-4258-406E-857D-BF5109B889C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ru42@minjust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4"/>
            <a:ext cx="8460432" cy="1296144"/>
          </a:xfrm>
        </p:spPr>
        <p:txBody>
          <a:bodyPr/>
          <a:lstStyle/>
          <a:p>
            <a:pPr algn="ctr"/>
            <a:r>
              <a:rPr lang="ru-RU" sz="3400" dirty="0" smtClean="0"/>
              <a:t>Управление Министерства юстиции Российской Федерации по Кемеровской </a:t>
            </a:r>
            <a:r>
              <a:rPr lang="ru-RU" sz="3400" dirty="0" smtClean="0"/>
              <a:t>области –Кузбассу </a:t>
            </a:r>
            <a:endParaRPr lang="ru-RU" sz="3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488832" cy="13548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</a:rPr>
              <a:t>Государственная услуга по предоставление информации физическим и юридическим лицам о зарегистрированных организациях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4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460432" cy="1143000"/>
          </a:xfrm>
        </p:spPr>
        <p:txBody>
          <a:bodyPr/>
          <a:lstStyle/>
          <a:p>
            <a:pPr algn="ctr"/>
            <a:r>
              <a:rPr lang="ru-RU" sz="3400" dirty="0" smtClean="0"/>
              <a:t>О государственной услуге</a:t>
            </a:r>
            <a:endParaRPr lang="ru-RU" sz="3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54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 smtClean="0"/>
              <a:t>Государственная услуга предназначена </a:t>
            </a:r>
            <a:r>
              <a:rPr lang="ru-RU" dirty="0"/>
              <a:t>для получения информации о некоммерческих организациях, филиалах и представительствах иностранных некоммерческих неправительственных организаций, сведения о которых содержатся в</a:t>
            </a:r>
            <a:r>
              <a:rPr lang="ru-RU" dirty="0" smtClean="0"/>
              <a:t>:</a:t>
            </a:r>
          </a:p>
          <a:p>
            <a:pPr fontAlgn="base"/>
            <a:r>
              <a:rPr lang="ru-RU" dirty="0"/>
              <a:t>ведомственном реестре зарегистрированных некоммерческих организаций;</a:t>
            </a:r>
          </a:p>
          <a:p>
            <a:pPr fontAlgn="base"/>
            <a:r>
              <a:rPr lang="ru-RU" dirty="0"/>
              <a:t>реестре национально-культурных автономий;</a:t>
            </a:r>
          </a:p>
          <a:p>
            <a:pPr fontAlgn="base"/>
            <a:r>
              <a:rPr lang="ru-RU" dirty="0"/>
              <a:t>реестре филиалов и представительств международных организаций и иностранных некоммерческих неправительственных организаций;</a:t>
            </a:r>
          </a:p>
          <a:p>
            <a:pPr fontAlgn="base"/>
            <a:r>
              <a:rPr lang="ru-RU" dirty="0"/>
              <a:t>реестре представительств иностранных религиозных организаций, открытых в Российской Федерации;</a:t>
            </a:r>
          </a:p>
          <a:p>
            <a:pPr fontAlgn="base"/>
            <a:r>
              <a:rPr lang="ru-RU" dirty="0"/>
              <a:t>государственном реестре казачьих обществ в Российской Федерации.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62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4" y="188640"/>
            <a:ext cx="8460432" cy="1143000"/>
          </a:xfrm>
        </p:spPr>
        <p:txBody>
          <a:bodyPr/>
          <a:lstStyle/>
          <a:p>
            <a:pPr algn="ctr"/>
            <a:r>
              <a:rPr lang="ru-RU" sz="3400" dirty="0"/>
              <a:t>О государственной услуге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7620000" cy="4896544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400" dirty="0"/>
              <a:t>Государственная  услуга предоставляется в соответствии с Административным регламентом Министерства юстиции Российской Федерации по предоставлению </a:t>
            </a:r>
            <a:r>
              <a:rPr lang="ru-RU" sz="2400" dirty="0" smtClean="0"/>
              <a:t>информации физическим и юридическим лицам о зарегистрированных организациях</a:t>
            </a:r>
            <a:endParaRPr lang="ru-RU" sz="2400" dirty="0"/>
          </a:p>
          <a:p>
            <a:pPr marL="109728" indent="0" algn="ctr">
              <a:buNone/>
            </a:pPr>
            <a:r>
              <a:rPr lang="ru-RU" sz="2400" dirty="0"/>
              <a:t> Утвержден приказом Министерства юстиции Российской Федерации 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14.11.2011 №380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5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136904" cy="655272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000" b="1" dirty="0" smtClean="0"/>
              <a:t>Кто может обратиться: </a:t>
            </a:r>
            <a:r>
              <a:rPr lang="ru-RU" sz="2000" dirty="0"/>
              <a:t>Информация предоставляется по запросу физического или юридического </a:t>
            </a:r>
            <a:r>
              <a:rPr lang="ru-RU" sz="2000" dirty="0" smtClean="0"/>
              <a:t>лица.</a:t>
            </a:r>
          </a:p>
          <a:p>
            <a:pPr marL="114300" indent="0">
              <a:buNone/>
            </a:pPr>
            <a:r>
              <a:rPr lang="ru-RU" sz="2000" b="1" dirty="0" smtClean="0"/>
              <a:t>Куда можно обратиться:</a:t>
            </a:r>
          </a:p>
          <a:p>
            <a:pPr marL="114300" indent="0">
              <a:buNone/>
            </a:pPr>
            <a:r>
              <a:rPr lang="ru-RU" sz="2000" b="1" dirty="0" smtClean="0"/>
              <a:t> </a:t>
            </a:r>
            <a:r>
              <a:rPr lang="ru-RU" sz="2000" dirty="0"/>
              <a:t>В </a:t>
            </a:r>
            <a:r>
              <a:rPr lang="ru-RU" sz="2000" i="1" dirty="0" smtClean="0"/>
              <a:t>Управление Министерства юстиции Российской Федерации по Кемеровской области - Кузбассу</a:t>
            </a:r>
            <a:r>
              <a:rPr lang="ru-RU" sz="2000" dirty="0"/>
              <a:t> для получения информации в отношении</a:t>
            </a:r>
            <a:r>
              <a:rPr lang="ru-RU" sz="2000" dirty="0" smtClean="0"/>
              <a:t>:</a:t>
            </a:r>
          </a:p>
          <a:p>
            <a:pPr fontAlgn="base"/>
            <a:r>
              <a:rPr lang="ru-RU" sz="2000" dirty="0"/>
              <a:t>отделений и иных структурных подразделений политических партий;</a:t>
            </a:r>
          </a:p>
          <a:p>
            <a:pPr fontAlgn="base"/>
            <a:r>
              <a:rPr lang="ru-RU" sz="2000" dirty="0"/>
              <a:t>межрегиональных, региональных и местных общественных объединений и их структурных подразделений;</a:t>
            </a:r>
          </a:p>
          <a:p>
            <a:pPr fontAlgn="base"/>
            <a:r>
              <a:rPr lang="ru-RU" sz="2000" dirty="0"/>
              <a:t>местных религиозных организаций, централизованных религиозных организаций, имеющих местные религиозные организации на территории </a:t>
            </a:r>
            <a:r>
              <a:rPr lang="ru-RU" sz="2000" dirty="0" smtClean="0"/>
              <a:t>Кемеровской области – Кузбассу, </a:t>
            </a:r>
            <a:r>
              <a:rPr lang="ru-RU" sz="2000" dirty="0"/>
              <a:t>религиозных учреждений и организаций, образованных указанными централизованными религиозными организациями, </a:t>
            </a:r>
            <a:r>
              <a:rPr lang="ru-RU" sz="2000" dirty="0" smtClean="0"/>
              <a:t>зарегистрированных </a:t>
            </a:r>
            <a:r>
              <a:rPr lang="ru-RU" sz="2000" dirty="0"/>
              <a:t>Управление Министерства юстиции Российской Федерации по Кемеровской области - Кузбассу</a:t>
            </a:r>
            <a:r>
              <a:rPr lang="ru-RU" sz="2000" dirty="0" smtClean="0"/>
              <a:t>;</a:t>
            </a:r>
            <a:endParaRPr lang="ru-RU" sz="2000" dirty="0"/>
          </a:p>
          <a:p>
            <a:pPr fontAlgn="base"/>
            <a:r>
              <a:rPr lang="ru-RU" sz="2000" dirty="0"/>
              <a:t>иных некоммерческих организаций (за исключением отделений международных организаций, иностранных некоммерческих неправительственных </a:t>
            </a:r>
            <a:r>
              <a:rPr lang="ru-RU" sz="2000" dirty="0" smtClean="0"/>
              <a:t>организаций) в Кемеровской области -Кузбассе.</a:t>
            </a:r>
            <a:endParaRPr lang="ru-RU" sz="2000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7729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7620000" cy="6552728"/>
          </a:xfrm>
        </p:spPr>
        <p:txBody>
          <a:bodyPr>
            <a:normAutofit lnSpcReduction="10000"/>
          </a:bodyPr>
          <a:lstStyle/>
          <a:p>
            <a:pPr marL="114300" indent="0" fontAlgn="base">
              <a:buNone/>
            </a:pPr>
            <a:r>
              <a:rPr lang="ru-RU" dirty="0"/>
              <a:t>В </a:t>
            </a:r>
            <a:r>
              <a:rPr lang="ru-RU" i="1" dirty="0"/>
              <a:t>центральный аппарат</a:t>
            </a:r>
            <a:r>
              <a:rPr lang="ru-RU" dirty="0"/>
              <a:t> </a:t>
            </a:r>
            <a:r>
              <a:rPr lang="ru-RU" dirty="0" smtClean="0"/>
              <a:t> Министерства юстиции Российской Федерации для </a:t>
            </a:r>
            <a:r>
              <a:rPr lang="ru-RU" dirty="0"/>
              <a:t>получения информации в отношении:</a:t>
            </a:r>
          </a:p>
          <a:p>
            <a:pPr fontAlgn="base"/>
            <a:r>
              <a:rPr lang="ru-RU" dirty="0"/>
              <a:t>общероссийских и международных общественных объединений;</a:t>
            </a:r>
          </a:p>
          <a:p>
            <a:pPr fontAlgn="base"/>
            <a:r>
              <a:rPr lang="ru-RU" dirty="0"/>
              <a:t>политических партий;</a:t>
            </a:r>
          </a:p>
          <a:p>
            <a:pPr fontAlgn="base"/>
            <a:r>
              <a:rPr lang="ru-RU" dirty="0"/>
              <a:t>отделений международных организаций и иностранных некоммерческих неправительственных организаций;</a:t>
            </a:r>
          </a:p>
          <a:p>
            <a:pPr fontAlgn="base"/>
            <a:r>
              <a:rPr lang="ru-RU" dirty="0"/>
              <a:t>торгово-промышленных палат, созданных на территории нескольких субъектов Российской Федерации, Торгово-промышленной палаты Российской Федерации;</a:t>
            </a:r>
          </a:p>
          <a:p>
            <a:pPr fontAlgn="base"/>
            <a:r>
              <a:rPr lang="ru-RU" dirty="0"/>
              <a:t>централизованных религиозных организаций, имеющих местные религиозные организации на территории двух и более субъектов Российской Федерации, религиозных организаций (в том числе учреждений), образуемых указанными централизованными религиозными организациями, представительств иностранных религиозных организаций, филиалов и представительств международных организаций и иностранных некоммерческих неправительственных организаций.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31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08912" cy="796950"/>
          </a:xfrm>
        </p:spPr>
        <p:txBody>
          <a:bodyPr/>
          <a:lstStyle/>
          <a:p>
            <a:pPr algn="ctr"/>
            <a:r>
              <a:rPr lang="ru-RU" sz="3200" dirty="0" smtClean="0"/>
              <a:t>Порядок получения государственной услуги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620000" cy="5760640"/>
          </a:xfrm>
        </p:spPr>
        <p:txBody>
          <a:bodyPr>
            <a:normAutofit fontScale="92500"/>
          </a:bodyPr>
          <a:lstStyle/>
          <a:p>
            <a:pPr marL="114300" indent="0" fontAlgn="base">
              <a:buNone/>
            </a:pPr>
            <a:r>
              <a:rPr lang="ru-RU" dirty="0"/>
              <a:t>Для получения государственной услуги заявителем представляется лично или направляется почтовым отправлением заявление, содержащее следующие реквизиты: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dirty="0" smtClean="0"/>
              <a:t>сведения </a:t>
            </a:r>
            <a:r>
              <a:rPr lang="ru-RU" dirty="0"/>
              <a:t>о заявителе, в том числе:</a:t>
            </a:r>
          </a:p>
          <a:p>
            <a:pPr marL="654300" indent="-342900" fontAlgn="base"/>
            <a:r>
              <a:rPr lang="ru-RU" dirty="0"/>
              <a:t>для физического лица - фамилия, имя, отчество (при наличии), почтовый адрес, по которому должен быть направлен ответ;</a:t>
            </a:r>
          </a:p>
          <a:p>
            <a:pPr marL="654300" indent="-342900" fontAlgn="base"/>
            <a:r>
              <a:rPr lang="ru-RU" dirty="0"/>
              <a:t>для юридического лица - наименование юридического лица, дата его государственной регистрации, ОГРН, адрес места нахождения;</a:t>
            </a:r>
          </a:p>
          <a:p>
            <a:pPr marL="654300" indent="-342900" fontAlgn="base"/>
            <a:r>
              <a:rPr lang="ru-RU" dirty="0"/>
              <a:t>сведения о документах, уполномочивающих представителя физического лица или юридического лица подавать от их имени заявление;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dirty="0" smtClean="0"/>
              <a:t>наименование </a:t>
            </a:r>
            <a:r>
              <a:rPr lang="ru-RU" dirty="0"/>
              <a:t>организации, в отношении которой запрашивается информация;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dirty="0" smtClean="0"/>
              <a:t>подпись </a:t>
            </a:r>
            <a:r>
              <a:rPr lang="ru-RU" dirty="0"/>
              <a:t>заявителя – физического лица либо руководителя юридического лица, иного уполномоченного лица.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00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460432" cy="994122"/>
          </a:xfrm>
        </p:spPr>
        <p:txBody>
          <a:bodyPr/>
          <a:lstStyle/>
          <a:p>
            <a:pPr algn="ctr"/>
            <a:r>
              <a:rPr lang="ru-RU" sz="3200" dirty="0" smtClean="0"/>
              <a:t>Срок предоставления государственной услуги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7620000" cy="19008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2400" dirty="0"/>
              <a:t>Срок предоставления государственной услуги и выдачи информации (уведомления об отказе в предоставлении информации) не может превышать 10 рабочих дней с даты поступления заявления.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1158095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80920" cy="940966"/>
          </a:xfrm>
        </p:spPr>
        <p:txBody>
          <a:bodyPr/>
          <a:lstStyle/>
          <a:p>
            <a:r>
              <a:rPr lang="ru-RU" sz="3200" dirty="0" smtClean="0"/>
              <a:t>Результаты оказания государственной услуги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 fontAlgn="base">
              <a:buNone/>
            </a:pPr>
            <a:r>
              <a:rPr lang="ru-RU" b="1" dirty="0"/>
              <a:t>Результатами предоставления государственной услуги являются:</a:t>
            </a:r>
          </a:p>
          <a:p>
            <a:pPr fontAlgn="base"/>
            <a:r>
              <a:rPr lang="ru-RU" dirty="0"/>
              <a:t>предоставление информации о зарегистрированных организациях;</a:t>
            </a:r>
          </a:p>
          <a:p>
            <a:pPr fontAlgn="base"/>
            <a:r>
              <a:rPr lang="ru-RU" dirty="0"/>
              <a:t>уведомление об отказе в предоставлении информации</a:t>
            </a:r>
          </a:p>
          <a:p>
            <a:endParaRPr lang="ru-RU" dirty="0" smtClean="0"/>
          </a:p>
          <a:p>
            <a:pPr marL="114300" indent="0" fontAlgn="base">
              <a:buNone/>
            </a:pPr>
            <a:r>
              <a:rPr lang="ru-RU" b="1" dirty="0"/>
              <a:t>Основания для отказа</a:t>
            </a:r>
            <a:endParaRPr lang="ru-RU" dirty="0"/>
          </a:p>
          <a:p>
            <a:pPr marL="114300" indent="0" fontAlgn="base">
              <a:buNone/>
            </a:pPr>
            <a:r>
              <a:rPr lang="ru-RU" dirty="0"/>
              <a:t>В предоставлении информации может быть отказано, если:</a:t>
            </a:r>
          </a:p>
          <a:p>
            <a:pPr fontAlgn="base"/>
            <a:r>
              <a:rPr lang="ru-RU" dirty="0"/>
              <a:t>в заявлении отсутствуют необходимые сведения;</a:t>
            </a:r>
          </a:p>
          <a:p>
            <a:pPr fontAlgn="base"/>
            <a:r>
              <a:rPr lang="ru-RU" dirty="0"/>
              <a:t>информация, за предоставлением которой обратился заявитель, выдается иным государственным органом, органом местного самоуправления.</a:t>
            </a:r>
          </a:p>
          <a:p>
            <a:pPr fontAlgn="base"/>
            <a:r>
              <a:rPr lang="ru-RU" dirty="0"/>
              <a:t>При отсутствии запрашиваемых сведений заявителю сообщается об отсутствии запрашиваемой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52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/>
          <a:lstStyle/>
          <a:p>
            <a:pPr algn="ctr"/>
            <a:r>
              <a:rPr lang="ru-RU" sz="4000" dirty="0" smtClean="0"/>
              <a:t>Справочная информация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Управление Министерства юстиции Российской Федерации по                             Кемеровской области – Кузбассу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находится по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адресу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650991, г. Кемерово, ул. Н. Островского, 12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(кабинеты 109, 109 А, этаж 1).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en-US" sz="1800" dirty="0">
                <a:solidFill>
                  <a:prstClr val="black"/>
                </a:solidFill>
                <a:latin typeface="Times New Roman"/>
                <a:ea typeface="Times New Roman"/>
              </a:rPr>
              <a:t>e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-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Times New Roman"/>
              </a:rPr>
              <a:t>mail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  <a:r>
              <a:rPr lang="en-US" sz="1800" u="sng" dirty="0" err="1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ru</a:t>
            </a:r>
            <a:r>
              <a:rPr lang="ru-RU" sz="1800" u="sng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42@</a:t>
            </a:r>
            <a:r>
              <a:rPr lang="en-US" sz="1800" u="sng" dirty="0" err="1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minjust</a:t>
            </a:r>
            <a:r>
              <a:rPr lang="ru-RU" sz="1800" u="sng" dirty="0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.</a:t>
            </a:r>
            <a:r>
              <a:rPr lang="en-US" sz="1800" u="sng" dirty="0" err="1">
                <a:solidFill>
                  <a:srgbClr val="0000FF"/>
                </a:solidFill>
                <a:latin typeface="Times New Roman"/>
                <a:ea typeface="Times New Roman"/>
                <a:hlinkClick r:id="rId2"/>
              </a:rPr>
              <a:t>ru</a:t>
            </a: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Телефоны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отдела по делам некоммерческих организаций: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36-03-31, 36-04-36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  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endParaRPr lang="ru-RU" sz="1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Прием заявителей для личного представления документов и консультирования осуществляется в соответствии со следующим графиком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Понедельник      14.00 – 17.00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Вторник              09.00 – 12.00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Среда                   14.00 – 17.00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Четверг                09.00 – 12.00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Пятница               14.00 – 16.00 </a:t>
            </a:r>
          </a:p>
          <a:p>
            <a:pPr marL="0" lvl="0" indent="0" algn="ctr">
              <a:spcBef>
                <a:spcPts val="300"/>
              </a:spcBef>
              <a:buClr>
                <a:srgbClr val="A04DA3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</a:rPr>
              <a:t> Обеденный перерыв   13.00 – 13.45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766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145</TotalTime>
  <Words>414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Управление Министерства юстиции Российской Федерации по Кемеровской области –Кузбассу </vt:lpstr>
      <vt:lpstr>О государственной услуге</vt:lpstr>
      <vt:lpstr>О государственной услуге</vt:lpstr>
      <vt:lpstr>Презентация PowerPoint</vt:lpstr>
      <vt:lpstr>Презентация PowerPoint</vt:lpstr>
      <vt:lpstr>Порядок получения государственной услуги</vt:lpstr>
      <vt:lpstr>Срок предоставления государственной услуги</vt:lpstr>
      <vt:lpstr>Результаты оказания государственной услуги</vt:lpstr>
      <vt:lpstr>Справочная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Столбов Александр Александрович</dc:creator>
  <cp:lastModifiedBy>Столбов Александр Александрович</cp:lastModifiedBy>
  <cp:revision>13</cp:revision>
  <dcterms:created xsi:type="dcterms:W3CDTF">2020-02-27T01:40:34Z</dcterms:created>
  <dcterms:modified xsi:type="dcterms:W3CDTF">2020-02-28T05:25:23Z</dcterms:modified>
</cp:coreProperties>
</file>